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8" r:id="rId3"/>
    <p:sldId id="259" r:id="rId4"/>
    <p:sldId id="258" r:id="rId5"/>
    <p:sldId id="261" r:id="rId6"/>
    <p:sldId id="262" r:id="rId7"/>
    <p:sldId id="270" r:id="rId8"/>
    <p:sldId id="260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0%B0%D1%80%D0%B0%D0%BB%D0%BB%D0%B5%D0%BB%D0%BE%D0%B3%D1%80%D0%B0%D0%BC%D0%BC" TargetMode="External"/><Relationship Id="rId2" Type="http://schemas.openxmlformats.org/officeDocument/2006/relationships/hyperlink" Target="https://ru.wikipedia.org/wiki/%D0%9F%D1%80%D0%B8%D0%B7%D0%BC%D0%B0_(%D0%B3%D0%B5%D0%BE%D0%BC%D0%B5%D1%82%D1%80%D0%B8%D1%8F)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im0-tub-ru.yandex.net/i?id=3ed2ba390e2a68ceb45811a63506871c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334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790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Все предметы, объекты, и даже человека можно условно представить как сочетание различных геометрических тел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430"/>
            <a:ext cx="9279761" cy="695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936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b="1" smtClean="0">
                <a:solidFill>
                  <a:srgbClr val="3333FF"/>
                </a:solidFill>
                <a:latin typeface="Monotype Corsiva" pitchFamily="66" charset="0"/>
              </a:rPr>
              <a:t>Геометрические тела</a:t>
            </a:r>
          </a:p>
        </p:txBody>
      </p:sp>
      <p:sp>
        <p:nvSpPr>
          <p:cNvPr id="5" name="Цилиндр 4"/>
          <p:cNvSpPr/>
          <p:nvPr/>
        </p:nvSpPr>
        <p:spPr>
          <a:xfrm>
            <a:off x="857250" y="4572000"/>
            <a:ext cx="1071563" cy="1428750"/>
          </a:xfrm>
          <a:prstGeom prst="can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Куб 5"/>
          <p:cNvSpPr/>
          <p:nvPr/>
        </p:nvSpPr>
        <p:spPr>
          <a:xfrm>
            <a:off x="928688" y="2000250"/>
            <a:ext cx="1143000" cy="1285875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3857620" y="1643050"/>
            <a:ext cx="1060450" cy="1543050"/>
            <a:chOff x="1717" y="13272"/>
            <a:chExt cx="1672" cy="2430"/>
          </a:xfr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grpSpPr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>
              <a:off x="1717" y="13272"/>
              <a:ext cx="1672" cy="2175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29" name="Oval 5"/>
            <p:cNvSpPr>
              <a:spLocks noChangeArrowheads="1"/>
            </p:cNvSpPr>
            <p:nvPr/>
          </p:nvSpPr>
          <p:spPr bwMode="auto">
            <a:xfrm>
              <a:off x="1717" y="15252"/>
              <a:ext cx="1672" cy="450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30" name="Oval 6"/>
            <p:cNvSpPr>
              <a:spLocks noChangeArrowheads="1"/>
            </p:cNvSpPr>
            <p:nvPr/>
          </p:nvSpPr>
          <p:spPr bwMode="auto">
            <a:xfrm>
              <a:off x="1768" y="15204"/>
              <a:ext cx="1585" cy="450"/>
            </a:xfrm>
            <a:prstGeom prst="ellipse">
              <a:avLst/>
            </a:prstGeom>
            <a:grp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3857625" y="4357688"/>
            <a:ext cx="1098550" cy="1543050"/>
            <a:chOff x="4533" y="1507"/>
            <a:chExt cx="1732" cy="2430"/>
          </a:xfrm>
        </p:grpSpPr>
        <p:cxnSp>
          <p:nvCxnSpPr>
            <p:cNvPr id="3092" name="AutoShape 8"/>
            <p:cNvCxnSpPr>
              <a:cxnSpLocks noChangeShapeType="1"/>
            </p:cNvCxnSpPr>
            <p:nvPr/>
          </p:nvCxnSpPr>
          <p:spPr bwMode="auto">
            <a:xfrm flipV="1">
              <a:off x="5839" y="3566"/>
              <a:ext cx="426" cy="3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7" name="Group 9"/>
            <p:cNvGrpSpPr>
              <a:grpSpLocks/>
            </p:cNvGrpSpPr>
            <p:nvPr/>
          </p:nvGrpSpPr>
          <p:grpSpPr bwMode="auto">
            <a:xfrm>
              <a:off x="4533" y="1507"/>
              <a:ext cx="1732" cy="2430"/>
              <a:chOff x="4533" y="1507"/>
              <a:chExt cx="1732" cy="2430"/>
            </a:xfrm>
          </p:grpSpPr>
          <p:sp>
            <p:nvSpPr>
              <p:cNvPr id="3094" name="AutoShape 10"/>
              <p:cNvSpPr>
                <a:spLocks noChangeArrowheads="1"/>
              </p:cNvSpPr>
              <p:nvPr/>
            </p:nvSpPr>
            <p:spPr bwMode="auto">
              <a:xfrm>
                <a:off x="4533" y="1507"/>
                <a:ext cx="1732" cy="754"/>
              </a:xfrm>
              <a:prstGeom prst="hexagon">
                <a:avLst>
                  <a:gd name="adj" fmla="val 57427"/>
                  <a:gd name="vf" fmla="val 11547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cxnSp>
            <p:nvCxnSpPr>
              <p:cNvPr id="3095" name="AutoShape 11"/>
              <p:cNvCxnSpPr>
                <a:cxnSpLocks noChangeShapeType="1"/>
              </p:cNvCxnSpPr>
              <p:nvPr/>
            </p:nvCxnSpPr>
            <p:spPr bwMode="auto">
              <a:xfrm>
                <a:off x="4533" y="1890"/>
                <a:ext cx="0" cy="167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096" name="AutoShape 12"/>
              <p:cNvCxnSpPr>
                <a:cxnSpLocks noChangeShapeType="1"/>
              </p:cNvCxnSpPr>
              <p:nvPr/>
            </p:nvCxnSpPr>
            <p:spPr bwMode="auto">
              <a:xfrm>
                <a:off x="4939" y="2261"/>
                <a:ext cx="0" cy="167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097" name="AutoShape 13"/>
              <p:cNvCxnSpPr>
                <a:cxnSpLocks noChangeShapeType="1"/>
              </p:cNvCxnSpPr>
              <p:nvPr/>
            </p:nvCxnSpPr>
            <p:spPr bwMode="auto">
              <a:xfrm>
                <a:off x="5839" y="2261"/>
                <a:ext cx="0" cy="167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098" name="AutoShape 14"/>
              <p:cNvCxnSpPr>
                <a:cxnSpLocks noChangeShapeType="1"/>
              </p:cNvCxnSpPr>
              <p:nvPr/>
            </p:nvCxnSpPr>
            <p:spPr bwMode="auto">
              <a:xfrm>
                <a:off x="6265" y="1890"/>
                <a:ext cx="0" cy="167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099" name="AutoShape 15"/>
              <p:cNvCxnSpPr>
                <a:cxnSpLocks noChangeShapeType="1"/>
              </p:cNvCxnSpPr>
              <p:nvPr/>
            </p:nvCxnSpPr>
            <p:spPr bwMode="auto">
              <a:xfrm>
                <a:off x="4939" y="3937"/>
                <a:ext cx="90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100" name="AutoShape 16"/>
              <p:cNvCxnSpPr>
                <a:cxnSpLocks noChangeShapeType="1"/>
              </p:cNvCxnSpPr>
              <p:nvPr/>
            </p:nvCxnSpPr>
            <p:spPr bwMode="auto">
              <a:xfrm>
                <a:off x="4533" y="3566"/>
                <a:ext cx="406" cy="37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8" name="Group 18"/>
          <p:cNvGrpSpPr>
            <a:grpSpLocks/>
          </p:cNvGrpSpPr>
          <p:nvPr/>
        </p:nvGrpSpPr>
        <p:grpSpPr bwMode="auto">
          <a:xfrm>
            <a:off x="6429375" y="1571625"/>
            <a:ext cx="1100138" cy="1679575"/>
            <a:chOff x="2971" y="12015"/>
            <a:chExt cx="1732" cy="2644"/>
          </a:xfrm>
        </p:grpSpPr>
        <p:sp>
          <p:nvSpPr>
            <p:cNvPr id="3087" name="AutoShape 19"/>
            <p:cNvSpPr>
              <a:spLocks noChangeArrowheads="1"/>
            </p:cNvSpPr>
            <p:nvPr/>
          </p:nvSpPr>
          <p:spPr bwMode="auto">
            <a:xfrm>
              <a:off x="3161" y="12015"/>
              <a:ext cx="1339" cy="26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cxnSp>
          <p:nvCxnSpPr>
            <p:cNvPr id="3088" name="AutoShape 20"/>
            <p:cNvCxnSpPr>
              <a:cxnSpLocks noChangeShapeType="1"/>
            </p:cNvCxnSpPr>
            <p:nvPr/>
          </p:nvCxnSpPr>
          <p:spPr bwMode="auto">
            <a:xfrm flipH="1" flipV="1">
              <a:off x="2971" y="13973"/>
              <a:ext cx="190" cy="6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89" name="AutoShape 21"/>
            <p:cNvCxnSpPr>
              <a:cxnSpLocks noChangeShapeType="1"/>
            </p:cNvCxnSpPr>
            <p:nvPr/>
          </p:nvCxnSpPr>
          <p:spPr bwMode="auto">
            <a:xfrm flipH="1">
              <a:off x="2971" y="12015"/>
              <a:ext cx="854" cy="195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90" name="AutoShape 22"/>
            <p:cNvCxnSpPr>
              <a:cxnSpLocks noChangeShapeType="1"/>
            </p:cNvCxnSpPr>
            <p:nvPr/>
          </p:nvCxnSpPr>
          <p:spPr bwMode="auto">
            <a:xfrm flipV="1">
              <a:off x="4500" y="13973"/>
              <a:ext cx="203" cy="6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91" name="AutoShape 23"/>
            <p:cNvCxnSpPr>
              <a:cxnSpLocks noChangeShapeType="1"/>
            </p:cNvCxnSpPr>
            <p:nvPr/>
          </p:nvCxnSpPr>
          <p:spPr bwMode="auto">
            <a:xfrm>
              <a:off x="3825" y="12015"/>
              <a:ext cx="878" cy="195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8" name="Овал 27"/>
          <p:cNvSpPr/>
          <p:nvPr/>
        </p:nvSpPr>
        <p:spPr>
          <a:xfrm>
            <a:off x="6572250" y="4643438"/>
            <a:ext cx="1143000" cy="1143000"/>
          </a:xfrm>
          <a:prstGeom prst="ellipse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81" name="TextBox 28"/>
          <p:cNvSpPr txBox="1">
            <a:spLocks noChangeArrowheads="1"/>
          </p:cNvSpPr>
          <p:nvPr/>
        </p:nvSpPr>
        <p:spPr bwMode="auto">
          <a:xfrm>
            <a:off x="1071563" y="3571875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cs typeface="Arial" charset="0"/>
              </a:rPr>
              <a:t>куб</a:t>
            </a:r>
          </a:p>
        </p:txBody>
      </p:sp>
      <p:sp>
        <p:nvSpPr>
          <p:cNvPr id="3082" name="TextBox 29"/>
          <p:cNvSpPr txBox="1">
            <a:spLocks noChangeArrowheads="1"/>
          </p:cNvSpPr>
          <p:nvPr/>
        </p:nvSpPr>
        <p:spPr bwMode="auto">
          <a:xfrm>
            <a:off x="3714750" y="3500438"/>
            <a:ext cx="1571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cs typeface="Arial" charset="0"/>
              </a:rPr>
              <a:t>конус</a:t>
            </a:r>
          </a:p>
        </p:txBody>
      </p:sp>
      <p:sp>
        <p:nvSpPr>
          <p:cNvPr id="3083" name="TextBox 30"/>
          <p:cNvSpPr txBox="1">
            <a:spLocks noChangeArrowheads="1"/>
          </p:cNvSpPr>
          <p:nvPr/>
        </p:nvSpPr>
        <p:spPr bwMode="auto">
          <a:xfrm>
            <a:off x="6143625" y="3500438"/>
            <a:ext cx="2143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cs typeface="Arial" charset="0"/>
              </a:rPr>
              <a:t>пирамида</a:t>
            </a:r>
          </a:p>
        </p:txBody>
      </p:sp>
      <p:sp>
        <p:nvSpPr>
          <p:cNvPr id="3084" name="TextBox 31"/>
          <p:cNvSpPr txBox="1">
            <a:spLocks noChangeArrowheads="1"/>
          </p:cNvSpPr>
          <p:nvPr/>
        </p:nvSpPr>
        <p:spPr bwMode="auto">
          <a:xfrm>
            <a:off x="571500" y="6000750"/>
            <a:ext cx="2000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cs typeface="Arial" charset="0"/>
              </a:rPr>
              <a:t>цилиндр</a:t>
            </a:r>
          </a:p>
        </p:txBody>
      </p:sp>
      <p:sp>
        <p:nvSpPr>
          <p:cNvPr id="3085" name="TextBox 32"/>
          <p:cNvSpPr txBox="1">
            <a:spLocks noChangeArrowheads="1"/>
          </p:cNvSpPr>
          <p:nvPr/>
        </p:nvSpPr>
        <p:spPr bwMode="auto">
          <a:xfrm>
            <a:off x="3571875" y="6000750"/>
            <a:ext cx="1714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cs typeface="Arial" charset="0"/>
              </a:rPr>
              <a:t>призма</a:t>
            </a:r>
          </a:p>
        </p:txBody>
      </p:sp>
      <p:sp>
        <p:nvSpPr>
          <p:cNvPr id="3086" name="TextBox 33"/>
          <p:cNvSpPr txBox="1">
            <a:spLocks noChangeArrowheads="1"/>
          </p:cNvSpPr>
          <p:nvPr/>
        </p:nvSpPr>
        <p:spPr bwMode="auto">
          <a:xfrm>
            <a:off x="6643688" y="5929313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cs typeface="Arial" charset="0"/>
              </a:rPr>
              <a:t>шар</a:t>
            </a:r>
          </a:p>
        </p:txBody>
      </p:sp>
      <p:sp>
        <p:nvSpPr>
          <p:cNvPr id="3074" name="AutoShape 2" descr="https://img.clipartfest.com/9f589697ee9fe222c4ebe56aedaf49a8_square-pyramid-clipart-there-square-based-pyramid-clipart_269-279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AutoShape 4" descr="https://img.clipartfest.com/9f589697ee9fe222c4ebe56aedaf49a8_square-pyramid-clipart-there-square-based-pyramid-clipart_269-279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8" name="AutoShape 6" descr="https://img.clipartfest.com/9f589697ee9fe222c4ebe56aedaf49a8_square-pyramid-clipart-there-square-based-pyramid-clipart_269-279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0" name="AutoShape 8" descr="https://img.clipartfest.com/9f589697ee9fe222c4ebe56aedaf49a8_square-pyramid-clipart-there-square-based-pyramid-clipart_269-279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0" descr="https://img.clipartfest.com/9f589697ee9fe222c4ebe56aedaf49a8_square-pyramid-clipart-there-square-based-pyramid-clipart_269-279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2" descr="https://images2.qualitylogoproducts.com/stress-balls/pyramid-stress-toy-fullsiz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4" descr="https://images2.qualitylogoproducts.com/stress-balls/pyramid-stress-toy-fullsiz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16" descr="https://images2.qualitylogoproducts.com/stress-balls/pyramid-stress-toy-fullsiz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18" descr="https://images2.qualitylogoproducts.com/stress-balls/pyramid-stress-toy-fullsiz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20" descr="https://www.doitpoms.ac.uk/tlplib/atomic-scale-structure/images/square_pyramid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4214818"/>
            <a:ext cx="81439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/>
              <a:t>Параллелепи́пед</a:t>
            </a:r>
            <a:r>
              <a:rPr lang="ru-RU" sz="2800" dirty="0" smtClean="0"/>
              <a:t>  — </a:t>
            </a:r>
            <a:r>
              <a:rPr lang="ru-RU" sz="2800" dirty="0" smtClean="0">
                <a:hlinkClick r:id="rId2" tooltip="Призма (геометрия)"/>
              </a:rPr>
              <a:t>призма</a:t>
            </a:r>
            <a:r>
              <a:rPr lang="ru-RU" sz="2800" dirty="0" smtClean="0"/>
              <a:t>, основанием которой служит </a:t>
            </a:r>
            <a:r>
              <a:rPr lang="ru-RU" sz="2800" dirty="0" smtClean="0">
                <a:hlinkClick r:id="rId3" tooltip="Параллелограмм"/>
              </a:rPr>
              <a:t>параллелограмм</a:t>
            </a:r>
            <a:r>
              <a:rPr lang="ru-RU" sz="2800" dirty="0" smtClean="0"/>
              <a:t>, или (равносильно) многогранник, у которого шесть граней и каждая из них — </a:t>
            </a:r>
            <a:r>
              <a:rPr lang="ru-RU" sz="2800" b="1" dirty="0" smtClean="0"/>
              <a:t>параллелограмм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2" name="Picture 5" descr="http://ykl-resources.azureedge.net/5cf204b2-1df0-451c-aa50-eee5a9f31cb7/paralelograma%20prizm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42852"/>
            <a:ext cx="5291700" cy="3429024"/>
          </a:xfrm>
          <a:prstGeom prst="rect">
            <a:avLst/>
          </a:prstGeom>
          <a:noFill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1571612"/>
            <a:ext cx="378142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4786322"/>
            <a:ext cx="84296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Пирамида</a:t>
            </a:r>
            <a:r>
              <a:rPr lang="ru-RU" sz="2800" dirty="0" smtClean="0"/>
              <a:t> – многогранник, основание которого – многоугольник, а остальные грани – треугольники, имеющие общую вершину. </a:t>
            </a:r>
            <a:endParaRPr lang="ru-RU" sz="2800" dirty="0"/>
          </a:p>
        </p:txBody>
      </p:sp>
      <p:pic>
        <p:nvPicPr>
          <p:cNvPr id="17410" name="Picture 2" descr="https://ds02.infourok.ru/uploads/ex/0a88/0007710f-7cd16a2b/hello_html_6fc04b8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071546"/>
            <a:ext cx="4379066" cy="3495682"/>
          </a:xfrm>
          <a:prstGeom prst="rect">
            <a:avLst/>
          </a:prstGeom>
          <a:noFill/>
        </p:spPr>
      </p:pic>
      <p:pic>
        <p:nvPicPr>
          <p:cNvPr id="17412" name="Picture 4" descr="http://zadachi.mccme.ru/2012/pic/8264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0"/>
            <a:ext cx="4783384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4714884"/>
            <a:ext cx="79296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Куб</a:t>
            </a:r>
            <a:r>
              <a:rPr lang="ru-RU" sz="2800" dirty="0" smtClean="0"/>
              <a:t> – правильный многогранник, каждая грань которого представляет собой квадрат. Все ребра </a:t>
            </a:r>
            <a:r>
              <a:rPr lang="ru-RU" sz="2800" b="1" dirty="0" smtClean="0"/>
              <a:t>куба</a:t>
            </a:r>
            <a:r>
              <a:rPr lang="ru-RU" sz="2800" dirty="0" smtClean="0"/>
              <a:t> равны.</a:t>
            </a:r>
            <a:endParaRPr lang="ru-RU" sz="2800" dirty="0"/>
          </a:p>
        </p:txBody>
      </p:sp>
      <p:pic>
        <p:nvPicPr>
          <p:cNvPr id="20482" name="Picture 2" descr="http://s2.thingpic.com/images/Yi/S1Gydv4Uwr2Lo8sLznpjL4f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290"/>
            <a:ext cx="3810000" cy="3810000"/>
          </a:xfrm>
          <a:prstGeom prst="rect">
            <a:avLst/>
          </a:prstGeom>
          <a:noFill/>
        </p:spPr>
      </p:pic>
      <p:sp>
        <p:nvSpPr>
          <p:cNvPr id="20484" name="AutoShape 4" descr="https://imgp.golos.io/0x0/http:/www.freeadvice.ru/img/article_img/120412/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6" name="AutoShape 6" descr="https://imgp.golos.io/0x0/http:/www.freeadvice.ru/img/article_img/120412/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8" name="AutoShape 8" descr="https://www.clipartsgram.com/image/44457592-cubebnw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0" name="AutoShape 10" descr="https://www.clipartsgram.com/image/44457592-cubebnw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2" name="AutoShape 12" descr="https://www.clipartsgram.com/image/44457592-cubebnw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98" name="Picture 18" descr="http://osvita.name/images/geometria/10/Cub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785794"/>
            <a:ext cx="4324350" cy="4067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276872"/>
            <a:ext cx="65315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Задание: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Нарисовать и раскрасить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композицию из геометрических тел.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4581128"/>
            <a:ext cx="1822243" cy="180965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5047" y="270552"/>
            <a:ext cx="2067022" cy="188240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672" y="337944"/>
            <a:ext cx="1867573" cy="172781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87245" y="3694487"/>
            <a:ext cx="1822243" cy="179146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88558" y="4490659"/>
            <a:ext cx="1405212" cy="185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01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191" y="0"/>
            <a:ext cx="7929618" cy="7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544" y="-357214"/>
            <a:ext cx="7900745" cy="721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55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Геометрические тела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HP</cp:lastModifiedBy>
  <cp:revision>14</cp:revision>
  <dcterms:modified xsi:type="dcterms:W3CDTF">2020-03-18T07:20:00Z</dcterms:modified>
</cp:coreProperties>
</file>