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5DB76-B1E3-460E-AB80-CD1254E8D649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259B-0151-4174-BADD-694048547E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s_93A47EC8DABCD0B08FFE6FE559F4C3B9E8A99DFCC1D2C02E62B3C6CEEF89E131/" TargetMode="External"/><Relationship Id="rId2" Type="http://schemas.openxmlformats.org/officeDocument/2006/relationships/hyperlink" Target="http://www.consultant.ru/document/cons_s_A99F854E08E3B055231E7B00174BAA31AF6C4A147A92EB7DD80F38A349DD586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sultant.ru/popular/family/20_4.html" TargetMode="External"/><Relationship Id="rId4" Type="http://schemas.openxmlformats.org/officeDocument/2006/relationships/hyperlink" Target="http://www.consultant.ru/document/cons_s_3E791EBAC5B3CF2152BCDF00A3B1EA7A50D3ACB1D4BD75C8E94CCC43CF1127F7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ь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Семья и быт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в современном обществе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современном обществе семья переживает качественные изменения. В старой традиционной семье роли супругов были чётко разграничены. Муж был добытчик, кормилец, он распоряжался деньгами.</a:t>
            </a:r>
          </a:p>
          <a:p>
            <a:r>
              <a:rPr lang="ru-RU" sz="2400" dirty="0" smtClean="0"/>
              <a:t> Жена была домохозяйкой, на её плечах лежали все домашние дела, быт, воспитание детей. </a:t>
            </a:r>
            <a:endParaRPr lang="ru-RU" sz="2400" dirty="0"/>
          </a:p>
        </p:txBody>
      </p:sp>
      <p:pic>
        <p:nvPicPr>
          <p:cNvPr id="4" name="Рисунок 3" descr="добытч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942"/>
            <a:ext cx="4500594" cy="2786058"/>
          </a:xfrm>
          <a:prstGeom prst="rect">
            <a:avLst/>
          </a:prstGeom>
        </p:spPr>
      </p:pic>
      <p:pic>
        <p:nvPicPr>
          <p:cNvPr id="6" name="Рисунок 5" descr="домохозяйк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095625"/>
            <a:ext cx="4071934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 сегодня?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(Учебник стр. 199)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 советский период истории жена в семье нашей страны становится равноправным кормильцем семьи как и муж. Она идёт работать на производство, добивается высоких трудовых показателей. Женщина постоянно повышает свой образовательный и профессиональный уровень. Она становится активной участницей общественной деятельности. Женщина-руководитель, женщина-депутат</a:t>
            </a:r>
            <a:r>
              <a:rPr lang="ru-RU" sz="1900" dirty="0" smtClean="0"/>
              <a:t>. </a:t>
            </a:r>
            <a:endParaRPr lang="ru-RU" sz="1900" dirty="0"/>
          </a:p>
        </p:txBody>
      </p:sp>
      <p:pic>
        <p:nvPicPr>
          <p:cNvPr id="4" name="Рисунок 3" descr="равноправ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900"/>
            <a:ext cx="3810000" cy="4991100"/>
          </a:xfrm>
          <a:prstGeom prst="rect">
            <a:avLst/>
          </a:prstGeom>
        </p:spPr>
      </p:pic>
      <p:pic>
        <p:nvPicPr>
          <p:cNvPr id="5" name="Рисунок 4" descr="равноправие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480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dirty="0" smtClean="0"/>
              <a:t>Типы семьи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Патриархальная</a:t>
            </a:r>
            <a:r>
              <a:rPr lang="ru-RU" dirty="0" smtClean="0">
                <a:solidFill>
                  <a:srgbClr val="FF0000"/>
                </a:solidFill>
              </a:rPr>
              <a:t>                             Партнерская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Многопоколенная         </a:t>
            </a:r>
            <a:r>
              <a:rPr lang="ru-RU" dirty="0" smtClean="0"/>
              <a:t>                </a:t>
            </a:r>
            <a:r>
              <a:rPr lang="ru-RU" dirty="0" err="1" smtClean="0">
                <a:solidFill>
                  <a:srgbClr val="FF0000"/>
                </a:solidFill>
              </a:rPr>
              <a:t>Нуклеарная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семья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71942"/>
            <a:ext cx="3500462" cy="2786058"/>
          </a:xfrm>
          <a:prstGeom prst="rect">
            <a:avLst/>
          </a:prstGeom>
        </p:spPr>
      </p:pic>
      <p:pic>
        <p:nvPicPr>
          <p:cNvPr id="7" name="Рисунок 6" descr="семь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71942"/>
            <a:ext cx="3500462" cy="2571744"/>
          </a:xfrm>
          <a:prstGeom prst="rect">
            <a:avLst/>
          </a:prstGeom>
        </p:spPr>
      </p:pic>
      <p:pic>
        <p:nvPicPr>
          <p:cNvPr id="5" name="Рисунок 4" descr="партнерская сем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214422"/>
            <a:ext cx="2543175" cy="2857520"/>
          </a:xfrm>
          <a:prstGeom prst="rect">
            <a:avLst/>
          </a:prstGeom>
        </p:spPr>
      </p:pic>
      <p:pic>
        <p:nvPicPr>
          <p:cNvPr id="4" name="Рисунок 3" descr="патриархальная семь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214422"/>
            <a:ext cx="314327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вод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сегодня растет число разводов?</a:t>
            </a:r>
            <a:endParaRPr lang="ru-RU" dirty="0"/>
          </a:p>
        </p:txBody>
      </p:sp>
      <p:pic>
        <p:nvPicPr>
          <p:cNvPr id="6" name="Рисунок 5" descr="разво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643050"/>
            <a:ext cx="4071966" cy="4722810"/>
          </a:xfrm>
          <a:prstGeom prst="rect">
            <a:avLst/>
          </a:prstGeom>
        </p:spPr>
      </p:pic>
      <p:pic>
        <p:nvPicPr>
          <p:cNvPr id="7" name="Рисунок 6" descr="развод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071678"/>
            <a:ext cx="350046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Бытовые отношения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1600" b="1" dirty="0" smtClean="0"/>
              <a:t>БЫТОВЫЕ ОТНОШЕНИЯ - это непроизводственные повседневные отношения, возникающие между людьми по поводу удовлетворения их первоочередных потребностей.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Диалог после ужина: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ru-RU" sz="1800" b="1" dirty="0" smtClean="0"/>
              <a:t>^ Муж</a:t>
            </a:r>
            <a:r>
              <a:rPr lang="ru-RU" sz="1800" dirty="0" smtClean="0"/>
              <a:t> ( отец )Спасибо за вкусный ужин.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b="1" dirty="0" smtClean="0"/>
              <a:t>Дочь </a:t>
            </a:r>
            <a:r>
              <a:rPr lang="ru-RU" sz="1800" dirty="0" smtClean="0"/>
              <a:t>мне тоже очень понравилось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b="1" dirty="0" smtClean="0"/>
              <a:t>Жена</a:t>
            </a:r>
            <a:r>
              <a:rPr lang="ru-RU" sz="1800" dirty="0" smtClean="0"/>
              <a:t> ( мать)Я рада, что вам понравилось. Но, кто сегодня будет мыть посуду?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- Муж </a:t>
            </a:r>
            <a:r>
              <a:rPr lang="ru-RU" sz="1800" dirty="0" smtClean="0"/>
              <a:t> точно не смогу, потому что мне сегодня на работе дали интересный журнал. Я должен его за сегодняшний вечер прочитать, а завтра его вернуть.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sz="1800" b="1" dirty="0" smtClean="0"/>
              <a:t>Дочь </a:t>
            </a:r>
            <a:r>
              <a:rPr lang="ru-RU" sz="1800" dirty="0" smtClean="0"/>
              <a:t>Я тоже занята. Потому, что мне надо приготовиться к учебным занятиям. А задали нам на завтра очень много: по алгебре 3 номера, по английскому выучить новые слова, по истории сделать сообщение и ещё надо позаниматься с тестами по русскому языку для подготовки к ЕГЭ.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^ Мать</a:t>
            </a:r>
            <a:r>
              <a:rPr lang="ru-RU" sz="1800" dirty="0" smtClean="0"/>
              <a:t> Посуду мыть мне.?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Отец</a:t>
            </a:r>
            <a:r>
              <a:rPr lang="ru-RU" sz="1800" dirty="0" smtClean="0"/>
              <a:t> Ты жена и мыть посуду – это женская обязанность в семье. И потом, у нас есть взрослая дочь. Почему она тебе не помогает?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^ Доч</a:t>
            </a:r>
            <a:r>
              <a:rPr lang="ru-RU" sz="1800" dirty="0" smtClean="0"/>
              <a:t>ь Но вы же сами сказали, что главная моя обязанность –это хорошая учёба в школе, чтобы успешно сдать ЕГЭ.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Мать </a:t>
            </a:r>
            <a:r>
              <a:rPr lang="ru-RU" sz="1800" dirty="0" smtClean="0"/>
              <a:t>Относительно хорошей успеваемости в школе я не возражаю. Однако, я тоже ежедневно нахожусь на работе с 8 часов утра до 5 часов вечера. Каждый день я приобретаю продукты питания в магазине, приношу их домой и поддерживаю дома порядок.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Отец </a:t>
            </a:r>
            <a:r>
              <a:rPr lang="ru-RU" sz="1800" dirty="0" smtClean="0"/>
              <a:t>Бездельников среди нас нет. Дочь  учится в школе,, я и мама работаем на производстве,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ь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Бытовые отношения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1.Семья тратит рационально время на организацию домашних дел?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2.Нужно ли привлекать детей к участию в домашних делах? Каких?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Предположите, как могла эта сцена завершиться иначе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 Может ли подобная ситуация явиться причиной серьезного конфликта в семье?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отовая кух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282" y="3071786"/>
            <a:ext cx="4357718" cy="3786214"/>
          </a:xfrm>
          <a:prstGeom prst="rect">
            <a:avLst/>
          </a:prstGeom>
        </p:spPr>
      </p:pic>
      <p:pic>
        <p:nvPicPr>
          <p:cNvPr id="5" name="Рисунок 4" descr="прачечн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"/>
            <a:ext cx="4000496" cy="3786190"/>
          </a:xfrm>
          <a:prstGeom prst="rect">
            <a:avLst/>
          </a:prstGeom>
        </p:spPr>
      </p:pic>
      <p:pic>
        <p:nvPicPr>
          <p:cNvPr id="4" name="Рисунок 3" descr="бытовая техника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28930"/>
            <a:ext cx="3929090" cy="3929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Бытовые отношения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Известны ли вам средства, которые помогают современной семье, экономить затраты труда и времени , на удовлетворение бытовых потребностей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Дом, в котором мы живем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КУЛЬТУРА ТОПОСА – это культура нашего места жительства 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вы живете?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вкладываете в понятие дом?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язный подъез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рязный дво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715436" cy="6500857"/>
          </a:xfrm>
          <a:prstGeom prst="rect">
            <a:avLst/>
          </a:prstGeom>
        </p:spPr>
      </p:pic>
      <p:pic>
        <p:nvPicPr>
          <p:cNvPr id="4" name="Рисунок 3" descr="неубранная кварти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8358246" cy="6000792"/>
          </a:xfrm>
          <a:prstGeom prst="rect">
            <a:avLst/>
          </a:prstGeom>
        </p:spPr>
      </p:pic>
      <p:pic>
        <p:nvPicPr>
          <p:cNvPr id="5" name="Рисунок 4" descr="уютный дв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571480"/>
            <a:ext cx="7929618" cy="5643602"/>
          </a:xfrm>
          <a:prstGeom prst="rect">
            <a:avLst/>
          </a:prstGeom>
        </p:spPr>
      </p:pic>
      <p:pic>
        <p:nvPicPr>
          <p:cNvPr id="6" name="Рисунок 5" descr="чистый подъез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785794"/>
            <a:ext cx="7500990" cy="5232400"/>
          </a:xfrm>
          <a:prstGeom prst="rect">
            <a:avLst/>
          </a:prstGeom>
        </p:spPr>
      </p:pic>
      <p:pic>
        <p:nvPicPr>
          <p:cNvPr id="7" name="Рисунок 6" descr="чистая квартир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8" y="928670"/>
            <a:ext cx="721523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ья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План: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1. Семья как социальный институт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2. Функции семьи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3. Семья в современном обществе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4. Бытовые отношения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5. </a:t>
            </a:r>
            <a:r>
              <a:rPr lang="ru-RU" sz="4000" dirty="0" smtClean="0">
                <a:solidFill>
                  <a:srgbClr val="FFFF00"/>
                </a:solidFill>
              </a:rPr>
              <a:t>Дом, в котором мы живем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емь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Семья как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Социальная группа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Основанное на браке, кровном родстве или усыновлении объединение людей, связанных общностью быта, взаимопомощью и взаимной ответственностью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Социальный институт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Объединение, которое характеризуется совокупностью социальных норм, санкций и образов поведения, регламентирующих взаимоотношения между супругами, родителями, детьми и другими родственниками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Зачем нужна семья?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Из девочек семья готовит будущую жену и мать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Из мальчиков – отца и мужа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мать и доч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3116"/>
            <a:ext cx="3929090" cy="2286016"/>
          </a:xfrm>
          <a:prstGeom prst="rect">
            <a:avLst/>
          </a:prstGeom>
        </p:spPr>
      </p:pic>
      <p:pic>
        <p:nvPicPr>
          <p:cNvPr id="5" name="Рисунок 4" descr="отец и сы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000504"/>
            <a:ext cx="323374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Юридический брак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Добровольный союз мужчины и женщины, заключённый с соблюдением определённых правил, установленных законом. Союз, который порождает взаимные личные и имущественные права и обязанности супругов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Гражданский брак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Это длительное открытое совместное проживание мужчины и женщины в незарегистрированном на законных основаниях браке, даже если они ведут совместное хозяйство и воспитывают общих детей. Сожители ( с юридической точки зрения супругами их назвать нельзя) не могут наследовать имущество друг друга.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Церковный брак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Это брак, который в России не влечёт юридических последствий с точки зрения государства и регулируется только нормами </a:t>
            </a:r>
            <a:r>
              <a:rPr lang="ru-RU" dirty="0" err="1" smtClean="0">
                <a:solidFill>
                  <a:srgbClr val="00B0F0"/>
                </a:solidFill>
              </a:rPr>
              <a:t>внутрицерковного</a:t>
            </a:r>
            <a:r>
              <a:rPr lang="ru-RU" dirty="0" smtClean="0">
                <a:solidFill>
                  <a:srgbClr val="00B0F0"/>
                </a:solidFill>
              </a:rPr>
              <a:t> права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Семейный кодекс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10. Заключение брака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Брак заключается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Федеральный закон от 15.11.1997 N 143-ФЗ (ред. от 28.07.2012) &quot;Об актах гражданского состояния&quot;"/>
              </a:rPr>
              <a:t>органах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записи актов гражданского состояния.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Права и обязанности супругов возникают со дня государственной регистрации заключения брака в органах записи актов гражданского состояния.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11. Порядок заключения брака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Заключение брака производится в личном присутствии лиц, вступающих в брак, по истечении месяца со дня подачи 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Постановление Правительства РФ от 31.10.1998 N 1274 (ред. от 02.02.2006) &quot;Об утверждении форм бланков заявлений о государственной регистрации актов гражданского состояния, справок и иных документов, подтверждающих государственную регистрацию актов гражданского состояния&quot;"/>
              </a:rPr>
              <a:t>заявления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органы записи актов гражданского состояния.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наличии уважительных причин орган записи актов гражданского состояния по месту государственной регистрации заключения брака может разрешить заключение брака до истечения месяца, а также может увеличить этот срок, но не более чем на месяц.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наличии особых обстоятельств (беременности, рождения ребенка, непосредственной угрозы жизни одной из сторон и других особых обстоятельств) брак может быть заключен в день подачи заявления.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Государственная регистрация заключения брака производится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 tooltip="Федеральный закон от 15.11.1997 N 143-ФЗ (ред. от 28.07.2012) &quot;Об актах гражданского состояния&quot;"/>
              </a:rPr>
              <a:t>порядке,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установленном для государственной регистрации актов гражданского состояния.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Отказ органа записи актов гражданского состояния в регистрации брака может быть обжалован в суд лицами, желающими вступить в брак (одним из них).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Статья 12. Условия заключения брака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Для заключения брака необходимы взаимное добровольное согласие мужчины и женщины, вступающих в брак, и достижение ими брачного возраста.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Брак не может быть заключен при наличии обстоятельств, указанных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 tooltip="Текущий документ"/>
              </a:rPr>
              <a:t>статье 14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настоящего Кодекса.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Семейный кодекс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Статья 13. Брачный возраст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Брачный возраст устанавливается в восемнадцать лет.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При наличии уважительных причин органы местного самоуправления по месту жительства лиц, желающих вступить в брак, вправе по просьбе данных лиц разрешить вступить в брак лицам, достигшим возраста шестнадцати лет.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Порядок и условия, при наличии которых вступление в брак в виде исключения с учетом особых обстоятельств может быть разрешено до достижения возраста шестнадцати лет, могут быть установлены законами субъектов Российской Федерации.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Статья 14. Обстоятельства, препятствующие заключению брака</a:t>
            </a:r>
          </a:p>
          <a:p>
            <a:pPr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допускается заключение брака между: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лицами, из которых хотя бы одно лицо уже состоит в другом зарегистрированном браке;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близкими родственниками (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родственниками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 прямой восходящей и нисходящей линии (родителями и детьми, дедушкой, бабушкой и внуками), полнородными и неполнородными (имеющими общих отца или мать) братьями и сестрами);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усыновителями и усыновленными;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лицами, из которых хотя бы одно лицо признано судом недееспособным вследствие психического расстройства.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емь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семья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428736"/>
            <a:ext cx="2675000" cy="200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B050"/>
                </a:solidFill>
              </a:rPr>
              <a:t>Репродуктивная – обусловлена необходимостью продолжения человеческого рода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Воспитательная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воспитани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0951"/>
            <a:ext cx="4095750" cy="3067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емья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семьи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3. Хозяйственная – ведение домашнего хозяйства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4.Эмоциональная – обеспечение взаимной психологической поддержки и защищенности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5. Социально-статусная - наследование принадлежности индивида к тому же классу, расе, этносу, религиозной группе, к которой принадлежит семья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6. Первичного социального контроля- определение норм поведения членов семьи в различных сферах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7. Духовного общения и досуга – проведение семейных праздников, вечеров отдыха.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813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Семья и быт</vt:lpstr>
      <vt:lpstr>План:</vt:lpstr>
      <vt:lpstr>Семья как</vt:lpstr>
      <vt:lpstr>Зачем нужна семья?</vt:lpstr>
      <vt:lpstr>Брак</vt:lpstr>
      <vt:lpstr>Семейный кодекс</vt:lpstr>
      <vt:lpstr>Семейный кодекс</vt:lpstr>
      <vt:lpstr>Функции семьи</vt:lpstr>
      <vt:lpstr>Функции семьи</vt:lpstr>
      <vt:lpstr>Семья в современном обществе</vt:lpstr>
      <vt:lpstr>А сегодня?</vt:lpstr>
      <vt:lpstr>Типы семьи </vt:lpstr>
      <vt:lpstr>Почему сегодня растет число разводов?</vt:lpstr>
      <vt:lpstr>Бытовые отношения</vt:lpstr>
      <vt:lpstr>Бытовые отношения</vt:lpstr>
      <vt:lpstr>Бытовые отношения</vt:lpstr>
      <vt:lpstr>Дом, в котором мы живем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 быт</dc:title>
  <dc:creator>PC</dc:creator>
  <cp:lastModifiedBy>PC</cp:lastModifiedBy>
  <cp:revision>37</cp:revision>
  <dcterms:created xsi:type="dcterms:W3CDTF">2013-01-07T08:34:54Z</dcterms:created>
  <dcterms:modified xsi:type="dcterms:W3CDTF">2013-01-07T14:43:26Z</dcterms:modified>
</cp:coreProperties>
</file>